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IBM Plex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4C33D9-F21B-46B9-A6E1-428330A59D01}">
  <a:tblStyle styleId="{5B4C33D9-F21B-46B9-A6E1-428330A59D0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IBMPlexSans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IBMPlexSans-italic.fntdata"/><Relationship Id="rId14" Type="http://schemas.openxmlformats.org/officeDocument/2006/relationships/slide" Target="slides/slide9.xml"/><Relationship Id="rId36" Type="http://schemas.openxmlformats.org/officeDocument/2006/relationships/font" Target="fonts/IBMPlex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IBMPlex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4ef1f63de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4ef1f63de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fc73aa81ae_0_177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2fc73aa81ae_0_177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fa9e979672_0_96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2fa9e979672_0_96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a9e979672_0_111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2fa9e979672_0_111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fa9e979672_0_126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2fa9e979672_0_126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0bcf0cace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0bcf0cace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4ef1f63de7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4ef1f63de7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4ef1f63de7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4ef1f63de7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4ef1f63de7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4ef1f63de7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4ef1f63de7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4ef1f63de7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f986762dd4_0_52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(Hamilton, 1966; Medawar, 1958; Williams, 1957)</a:t>
            </a:r>
            <a:endParaRPr/>
          </a:p>
        </p:txBody>
      </p:sp>
      <p:sp>
        <p:nvSpPr>
          <p:cNvPr id="76" name="Google Shape;76;g2f986762dd4_0_52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f9ef109b03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f9ef109b03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f986762dd4_0_44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2f986762dd4_0_44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08a39f8426_0_19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308a39f8426_0_19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0d19da3e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0d19da3e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fc73aa81a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fc73aa81a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fc73aa81a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fc73aa81a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fc73aa81a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fc73aa81a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f986762dd4_0_191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2f986762dd4_0_191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0d19da3eb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0d19da3eb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fc73aa81ae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fc73aa81ae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f986762dd4_0_57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2f986762dd4_0_57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fa9e97967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fa9e97967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f986762dd4_0_71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2f986762dd4_0_71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f986762dd4_0_104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2f986762dd4_0_104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f986762dd4_0_110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2f986762dd4_0_110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f986762dd4_0_116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f986762dd4_0_116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4ef1f63de7_0_110:notes"/>
          <p:cNvSpPr txBox="1"/>
          <p:nvPr>
            <p:ph idx="1" type="body"/>
          </p:nvPr>
        </p:nvSpPr>
        <p:spPr>
          <a:xfrm>
            <a:off x="685787" y="4343386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34ef1f63de7_0_110:notes"/>
          <p:cNvSpPr/>
          <p:nvPr>
            <p:ph idx="2" type="sldImg"/>
          </p:nvPr>
        </p:nvSpPr>
        <p:spPr>
          <a:xfrm>
            <a:off x="1143141" y="685795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woObj">
  <p:cSld name="TWO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172" y="1203299"/>
            <a:ext cx="4015500" cy="29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228600" lvl="1" marL="9144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1200"/>
              </a:spcBef>
              <a:spcAft>
                <a:spcPts val="1200"/>
              </a:spcAft>
              <a:buSzPts val="18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4673927" y="1203299"/>
            <a:ext cx="4015500" cy="29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228600" lvl="1" marL="9144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1200"/>
              </a:spcBef>
              <a:spcAft>
                <a:spcPts val="1200"/>
              </a:spcAft>
              <a:buSzPts val="18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7054" y="4685192"/>
            <a:ext cx="2898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300"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5842" y="4685192"/>
            <a:ext cx="2130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3"/>
          <p:cNvSpPr txBox="1"/>
          <p:nvPr>
            <p:ph idx="10" type="dt"/>
          </p:nvPr>
        </p:nvSpPr>
        <p:spPr>
          <a:xfrm>
            <a:off x="457172" y="4685192"/>
            <a:ext cx="2130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300"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1" type="dgm">
  <p:cSld name="DIAGRAM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457172" y="1203299"/>
            <a:ext cx="8228700" cy="29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228600" lvl="1" marL="9144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2pPr>
            <a:lvl3pPr indent="-228600" lvl="2" marL="13716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4pPr>
            <a:lvl5pPr indent="-228600" lvl="4" marL="22860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6pPr>
            <a:lvl7pPr indent="-228600" lvl="6" marL="32004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7pPr>
            <a:lvl8pPr indent="-228600" lvl="7" marL="3657600" algn="l">
              <a:spcBef>
                <a:spcPts val="1200"/>
              </a:spcBef>
              <a:spcAft>
                <a:spcPts val="0"/>
              </a:spcAft>
              <a:buSzPts val="1800"/>
              <a:buNone/>
              <a:defRPr/>
            </a:lvl8pPr>
            <a:lvl9pPr indent="-228600" lvl="8" marL="4114800" algn="l">
              <a:spcBef>
                <a:spcPts val="1200"/>
              </a:spcBef>
              <a:spcAft>
                <a:spcPts val="1200"/>
              </a:spcAft>
              <a:buSzPts val="18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127054" y="4685192"/>
            <a:ext cx="2898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300"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555842" y="4685192"/>
            <a:ext cx="2130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 txBox="1"/>
          <p:nvPr>
            <p:ph idx="10" type="dt"/>
          </p:nvPr>
        </p:nvSpPr>
        <p:spPr>
          <a:xfrm>
            <a:off x="457172" y="4685192"/>
            <a:ext cx="2130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300"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2" type="mediaAndTx">
  <p:cSld name="MEDIA_AND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127054" y="4685192"/>
            <a:ext cx="2898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300"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6555842" y="4685192"/>
            <a:ext cx="2130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spcBef>
                <a:spcPts val="0"/>
              </a:spcBef>
              <a:buClr>
                <a:srgbClr val="000000"/>
              </a:buClr>
              <a:buSzPts val="1300"/>
              <a:buFont typeface="Times New Roman"/>
              <a:buNone/>
              <a:defRPr b="0" sz="13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457172" y="4685192"/>
            <a:ext cx="2130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300"/>
            </a:lvl1pPr>
            <a:lvl2pPr lvl="1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>
                <a:solidFill>
                  <a:schemeClr val="dk1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>
                <a:solidFill>
                  <a:schemeClr val="dk1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>
                <a:solidFill>
                  <a:schemeClr val="dk1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>
                <a:solidFill>
                  <a:schemeClr val="dk1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>
                <a:solidFill>
                  <a:schemeClr val="dk1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Char char="●"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429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Char char="○"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429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Char char="■"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429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Char char="●"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429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Char char="○"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Char char="■"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429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Char char="●"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429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Char char="○"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429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Char char="■"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Relationship Id="rId5" Type="http://schemas.openxmlformats.org/officeDocument/2006/relationships/image" Target="../media/image7.png"/><Relationship Id="rId6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Relationship Id="rId5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Relationship Id="rId5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Relationship Id="rId5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6.png"/><Relationship Id="rId7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mailto:crestang@oregonstate.edu" TargetMode="External"/><Relationship Id="rId4" Type="http://schemas.openxmlformats.org/officeDocument/2006/relationships/image" Target="../media/image3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png"/><Relationship Id="rId4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Relationship Id="rId4" Type="http://schemas.openxmlformats.org/officeDocument/2006/relationships/image" Target="../media/image27.png"/><Relationship Id="rId5" Type="http://schemas.openxmlformats.org/officeDocument/2006/relationships/image" Target="../media/image2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2.png"/><Relationship Id="rId4" Type="http://schemas.openxmlformats.org/officeDocument/2006/relationships/image" Target="../media/image28.png"/><Relationship Id="rId5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5.png"/><Relationship Id="rId4" Type="http://schemas.openxmlformats.org/officeDocument/2006/relationships/image" Target="../media/image2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00"/>
              <a:t>Genomics of </a:t>
            </a:r>
            <a:r>
              <a:rPr i="1" lang="en" sz="2800"/>
              <a:t>Drosophila melanogaster</a:t>
            </a:r>
            <a:r>
              <a:rPr lang="en" sz="2800"/>
              <a:t> populations experimentally evolved for postponed reproduction</a:t>
            </a:r>
            <a:endParaRPr sz="2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840">
                <a:latin typeface="IBM Plex Sans"/>
                <a:ea typeface="IBM Plex Sans"/>
                <a:cs typeface="IBM Plex Sans"/>
                <a:sym typeface="IBM Plex Sans"/>
              </a:rPr>
              <a:t>Giovanni </a:t>
            </a:r>
            <a:r>
              <a:rPr lang="en" sz="1840"/>
              <a:t>A.</a:t>
            </a:r>
            <a:r>
              <a:rPr lang="en" sz="1840">
                <a:latin typeface="IBM Plex Sans"/>
                <a:ea typeface="IBM Plex Sans"/>
                <a:cs typeface="IBM Plex Sans"/>
                <a:sym typeface="IBM Plex Sans"/>
              </a:rPr>
              <a:t> Crestani​</a:t>
            </a:r>
            <a:endParaRPr sz="184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Aims</a:t>
            </a:r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11700" y="1000075"/>
            <a:ext cx="8520600" cy="39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t/>
            </a:r>
            <a:endParaRPr b="1" sz="1829"/>
          </a:p>
          <a:p>
            <a:pPr indent="0" lvl="0" marL="0" rtl="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t/>
            </a:r>
            <a:endParaRPr b="1" sz="1829"/>
          </a:p>
          <a:p>
            <a:pPr indent="0" lvl="0" marL="0" rtl="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en" sz="1829"/>
              <a:t>Aim 1:</a:t>
            </a:r>
            <a:r>
              <a:rPr lang="en" sz="1829"/>
              <a:t>  Selection regimen VS Ancestry - which one defines you?</a:t>
            </a:r>
            <a:endParaRPr sz="1829"/>
          </a:p>
          <a:p>
            <a:pPr indent="0" lvl="0" marL="0" rtl="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t/>
            </a:r>
            <a:endParaRPr sz="1829"/>
          </a:p>
          <a:p>
            <a:pPr indent="0" lvl="0" marL="0" rtl="0" algn="ct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t/>
            </a:r>
            <a:endParaRPr sz="1829"/>
          </a:p>
          <a:p>
            <a:pPr indent="0" lvl="0" marL="0" rtl="0" algn="ctr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en" sz="1829"/>
              <a:t>Aim 2:</a:t>
            </a:r>
            <a:r>
              <a:rPr lang="en" sz="1829"/>
              <a:t>  Genomic regions associated with the phenotypes</a:t>
            </a:r>
            <a:endParaRPr sz="1829"/>
          </a:p>
        </p:txBody>
      </p:sp>
      <p:sp>
        <p:nvSpPr>
          <p:cNvPr id="165" name="Google Shape;16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4438" y="620625"/>
            <a:ext cx="5597163" cy="452287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26"/>
          <p:cNvSpPr txBox="1"/>
          <p:nvPr/>
        </p:nvSpPr>
        <p:spPr>
          <a:xfrm>
            <a:off x="8161450" y="27600"/>
            <a:ext cx="952500" cy="420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Aim 1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3" name="Google Shape;173;p26"/>
          <p:cNvPicPr preferRelativeResize="0"/>
          <p:nvPr/>
        </p:nvPicPr>
        <p:blipFill rotWithShape="1">
          <a:blip r:embed="rId4">
            <a:alphaModFix/>
          </a:blip>
          <a:srcRect b="980" l="0" r="0" t="980"/>
          <a:stretch/>
        </p:blipFill>
        <p:spPr>
          <a:xfrm>
            <a:off x="59600" y="3504475"/>
            <a:ext cx="2652750" cy="138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00" y="153975"/>
            <a:ext cx="2652750" cy="3200422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 txBox="1"/>
          <p:nvPr/>
        </p:nvSpPr>
        <p:spPr>
          <a:xfrm>
            <a:off x="2662600" y="3425475"/>
            <a:ext cx="8613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Gen 1</a:t>
            </a:r>
            <a:endParaRPr sz="13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2662600" y="4601425"/>
            <a:ext cx="14688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Gen 20/56</a:t>
            </a:r>
            <a:endParaRPr sz="13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7" name="Google Shape;177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86617" y="3790392"/>
            <a:ext cx="813275" cy="8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4438" y="620625"/>
            <a:ext cx="5597163" cy="452287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4" name="Google Shape;184;p27"/>
          <p:cNvPicPr preferRelativeResize="0"/>
          <p:nvPr/>
        </p:nvPicPr>
        <p:blipFill rotWithShape="1">
          <a:blip r:embed="rId4">
            <a:alphaModFix/>
          </a:blip>
          <a:srcRect b="980" l="0" r="0" t="980"/>
          <a:stretch/>
        </p:blipFill>
        <p:spPr>
          <a:xfrm>
            <a:off x="59600" y="3504475"/>
            <a:ext cx="2652750" cy="138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00" y="153975"/>
            <a:ext cx="2652750" cy="3200422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7"/>
          <p:cNvSpPr/>
          <p:nvPr/>
        </p:nvSpPr>
        <p:spPr>
          <a:xfrm>
            <a:off x="4323450" y="2679700"/>
            <a:ext cx="1070400" cy="19323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7"/>
          <p:cNvSpPr/>
          <p:nvPr/>
        </p:nvSpPr>
        <p:spPr>
          <a:xfrm>
            <a:off x="0" y="3738275"/>
            <a:ext cx="1043100" cy="1405200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7"/>
          <p:cNvSpPr/>
          <p:nvPr/>
        </p:nvSpPr>
        <p:spPr>
          <a:xfrm rot="5400000">
            <a:off x="730200" y="3411550"/>
            <a:ext cx="369300" cy="341100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7"/>
          <p:cNvSpPr/>
          <p:nvPr/>
        </p:nvSpPr>
        <p:spPr>
          <a:xfrm>
            <a:off x="2300450" y="3448475"/>
            <a:ext cx="411900" cy="1695000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7"/>
          <p:cNvSpPr txBox="1"/>
          <p:nvPr/>
        </p:nvSpPr>
        <p:spPr>
          <a:xfrm>
            <a:off x="2662600" y="3425475"/>
            <a:ext cx="8613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Gen 1</a:t>
            </a:r>
            <a:endParaRPr sz="13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1" name="Google Shape;191;p27"/>
          <p:cNvSpPr txBox="1"/>
          <p:nvPr/>
        </p:nvSpPr>
        <p:spPr>
          <a:xfrm>
            <a:off x="2662600" y="4601425"/>
            <a:ext cx="14688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Gen 20/56</a:t>
            </a:r>
            <a:endParaRPr sz="13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2" name="Google Shape;192;p27"/>
          <p:cNvSpPr txBox="1"/>
          <p:nvPr/>
        </p:nvSpPr>
        <p:spPr>
          <a:xfrm>
            <a:off x="8161450" y="27600"/>
            <a:ext cx="952500" cy="420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Aim 1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4438" y="620625"/>
            <a:ext cx="5597163" cy="452287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9" name="Google Shape;199;p28"/>
          <p:cNvPicPr preferRelativeResize="0"/>
          <p:nvPr/>
        </p:nvPicPr>
        <p:blipFill rotWithShape="1">
          <a:blip r:embed="rId4">
            <a:alphaModFix/>
          </a:blip>
          <a:srcRect b="980" l="0" r="0" t="980"/>
          <a:stretch/>
        </p:blipFill>
        <p:spPr>
          <a:xfrm>
            <a:off x="59600" y="3504475"/>
            <a:ext cx="2652750" cy="138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00" y="153975"/>
            <a:ext cx="2652750" cy="320042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/>
          <p:nvPr/>
        </p:nvSpPr>
        <p:spPr>
          <a:xfrm rot="-1205565">
            <a:off x="3935831" y="776826"/>
            <a:ext cx="1272337" cy="1954732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8"/>
          <p:cNvSpPr/>
          <p:nvPr/>
        </p:nvSpPr>
        <p:spPr>
          <a:xfrm>
            <a:off x="59600" y="3738275"/>
            <a:ext cx="1043100" cy="1405200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8"/>
          <p:cNvSpPr/>
          <p:nvPr/>
        </p:nvSpPr>
        <p:spPr>
          <a:xfrm rot="5400000">
            <a:off x="45500" y="3411550"/>
            <a:ext cx="369300" cy="341100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8"/>
          <p:cNvSpPr/>
          <p:nvPr/>
        </p:nvSpPr>
        <p:spPr>
          <a:xfrm>
            <a:off x="1622950" y="3448500"/>
            <a:ext cx="411900" cy="1695000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8"/>
          <p:cNvSpPr txBox="1"/>
          <p:nvPr/>
        </p:nvSpPr>
        <p:spPr>
          <a:xfrm>
            <a:off x="2662600" y="3425475"/>
            <a:ext cx="8613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Gen 1</a:t>
            </a:r>
            <a:endParaRPr sz="13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06" name="Google Shape;206;p28"/>
          <p:cNvSpPr txBox="1"/>
          <p:nvPr/>
        </p:nvSpPr>
        <p:spPr>
          <a:xfrm>
            <a:off x="2662600" y="4601425"/>
            <a:ext cx="14688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Gen 20/56</a:t>
            </a:r>
            <a:endParaRPr sz="13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07" name="Google Shape;207;p28"/>
          <p:cNvSpPr txBox="1"/>
          <p:nvPr/>
        </p:nvSpPr>
        <p:spPr>
          <a:xfrm>
            <a:off x="8161450" y="27600"/>
            <a:ext cx="952500" cy="420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Aim 1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4438" y="620625"/>
            <a:ext cx="5597163" cy="4522874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4" name="Google Shape;214;p29"/>
          <p:cNvPicPr preferRelativeResize="0"/>
          <p:nvPr/>
        </p:nvPicPr>
        <p:blipFill rotWithShape="1">
          <a:blip r:embed="rId4">
            <a:alphaModFix/>
          </a:blip>
          <a:srcRect b="980" l="0" r="0" t="980"/>
          <a:stretch/>
        </p:blipFill>
        <p:spPr>
          <a:xfrm>
            <a:off x="59600" y="3504475"/>
            <a:ext cx="2652750" cy="138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00" y="153975"/>
            <a:ext cx="2652750" cy="3200422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9"/>
          <p:cNvSpPr/>
          <p:nvPr/>
        </p:nvSpPr>
        <p:spPr>
          <a:xfrm>
            <a:off x="1635925" y="3494450"/>
            <a:ext cx="1043100" cy="1405200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9"/>
          <p:cNvSpPr/>
          <p:nvPr/>
        </p:nvSpPr>
        <p:spPr>
          <a:xfrm>
            <a:off x="5849150" y="845175"/>
            <a:ext cx="1690500" cy="1764300"/>
          </a:xfrm>
          <a:prstGeom prst="ellipse">
            <a:avLst/>
          </a:prstGeom>
          <a:noFill/>
          <a:ln cap="flat" cmpd="sng" w="190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9300" lIns="90125" spcFirstLastPara="1" rIns="90125" wrap="square" tIns="493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9"/>
          <p:cNvSpPr/>
          <p:nvPr/>
        </p:nvSpPr>
        <p:spPr>
          <a:xfrm>
            <a:off x="59600" y="3494450"/>
            <a:ext cx="1043100" cy="1168800"/>
          </a:xfrm>
          <a:prstGeom prst="rect">
            <a:avLst/>
          </a:prstGeom>
          <a:solidFill>
            <a:srgbClr val="FFFFFF">
              <a:alpha val="9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9"/>
          <p:cNvSpPr txBox="1"/>
          <p:nvPr/>
        </p:nvSpPr>
        <p:spPr>
          <a:xfrm>
            <a:off x="2662600" y="3425475"/>
            <a:ext cx="8613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Gen 1</a:t>
            </a:r>
            <a:endParaRPr sz="13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20" name="Google Shape;220;p29"/>
          <p:cNvSpPr txBox="1"/>
          <p:nvPr/>
        </p:nvSpPr>
        <p:spPr>
          <a:xfrm>
            <a:off x="2662600" y="4601425"/>
            <a:ext cx="14688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Gen 20/56</a:t>
            </a:r>
            <a:endParaRPr sz="13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21" name="Google Shape;221;p29"/>
          <p:cNvSpPr txBox="1"/>
          <p:nvPr/>
        </p:nvSpPr>
        <p:spPr>
          <a:xfrm>
            <a:off x="8161450" y="27600"/>
            <a:ext cx="952500" cy="420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Aim 1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9788" y="2584450"/>
            <a:ext cx="4192414" cy="2350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7438" y="209050"/>
            <a:ext cx="4197115" cy="2350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2213" y="209050"/>
            <a:ext cx="4197062" cy="2350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4538" y="2584450"/>
            <a:ext cx="4192414" cy="235000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1" name="Google Shape;231;p30"/>
          <p:cNvSpPr txBox="1"/>
          <p:nvPr/>
        </p:nvSpPr>
        <p:spPr>
          <a:xfrm>
            <a:off x="5591390" y="380999"/>
            <a:ext cx="25101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</a:t>
            </a:r>
            <a:r>
              <a:rPr b="0" lang="en" sz="16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 gen 01 vs </a:t>
            </a:r>
            <a:r>
              <a:rPr lang="en" sz="1600"/>
              <a:t>n</a:t>
            </a:r>
            <a:r>
              <a:rPr b="0" lang="en" sz="16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 gen 56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0"/>
          <p:cNvSpPr txBox="1"/>
          <p:nvPr/>
        </p:nvSpPr>
        <p:spPr>
          <a:xfrm>
            <a:off x="5605338" y="2812346"/>
            <a:ext cx="24822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</a:t>
            </a:r>
            <a:r>
              <a:rPr b="0" lang="en" sz="16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 gen 01 vs </a:t>
            </a:r>
            <a:r>
              <a:rPr lang="en" sz="1600"/>
              <a:t>O</a:t>
            </a:r>
            <a:r>
              <a:rPr b="0" lang="en" sz="16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 gen 20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30"/>
          <p:cNvSpPr txBox="1"/>
          <p:nvPr/>
        </p:nvSpPr>
        <p:spPr>
          <a:xfrm>
            <a:off x="1336962" y="380999"/>
            <a:ext cx="274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</a:t>
            </a:r>
            <a:r>
              <a:rPr b="0" lang="en" sz="16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 gen01 vs </a:t>
            </a:r>
            <a:r>
              <a:rPr lang="en" sz="1600"/>
              <a:t>n</a:t>
            </a:r>
            <a:r>
              <a:rPr b="0" lang="en" sz="16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 gen56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0"/>
          <p:cNvSpPr txBox="1"/>
          <p:nvPr/>
        </p:nvSpPr>
        <p:spPr>
          <a:xfrm>
            <a:off x="1304117" y="2812346"/>
            <a:ext cx="28272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</a:t>
            </a:r>
            <a:r>
              <a:rPr b="0" lang="en" sz="16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 gen 01 vs </a:t>
            </a:r>
            <a:r>
              <a:rPr lang="en" sz="1600"/>
              <a:t>O</a:t>
            </a:r>
            <a:r>
              <a:rPr b="0" lang="en" sz="16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 gen 20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30"/>
          <p:cNvSpPr txBox="1"/>
          <p:nvPr/>
        </p:nvSpPr>
        <p:spPr>
          <a:xfrm rot="-5400000">
            <a:off x="-1291650" y="2156263"/>
            <a:ext cx="3023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-log10(adjusted p-value)</a:t>
            </a:r>
            <a:endParaRPr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6" name="Google Shape;236;p30"/>
          <p:cNvSpPr txBox="1"/>
          <p:nvPr/>
        </p:nvSpPr>
        <p:spPr>
          <a:xfrm>
            <a:off x="8161450" y="27600"/>
            <a:ext cx="952500" cy="420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Aim 1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7" name="Google Shape;237;p30"/>
          <p:cNvSpPr txBox="1"/>
          <p:nvPr/>
        </p:nvSpPr>
        <p:spPr>
          <a:xfrm>
            <a:off x="3738575" y="4822400"/>
            <a:ext cx="20796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Genomic Position</a:t>
            </a:r>
            <a:endParaRPr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38" name="Google Shape;238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80875" y="1559362"/>
            <a:ext cx="1395000" cy="16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4" name="Google Shape;244;p31" title="cmh_adapted_OBO_OB_O_pil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484800"/>
            <a:ext cx="9144000" cy="4572014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1"/>
          <p:cNvSpPr txBox="1"/>
          <p:nvPr/>
        </p:nvSpPr>
        <p:spPr>
          <a:xfrm>
            <a:off x="228600" y="389000"/>
            <a:ext cx="2744700" cy="34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</a:t>
            </a:r>
            <a:r>
              <a:rPr baseline="-25000" lang="en">
                <a:solidFill>
                  <a:schemeClr val="dk1"/>
                </a:solidFill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gen01 vs </a:t>
            </a:r>
            <a:r>
              <a:rPr lang="en"/>
              <a:t>O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</a:t>
            </a:r>
            <a:r>
              <a:rPr baseline="-25000" lang="en">
                <a:solidFill>
                  <a:schemeClr val="dk1"/>
                </a:solidFill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</a:t>
            </a:r>
            <a:r>
              <a:rPr lang="en"/>
              <a:t>20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1"/>
          <p:cNvSpPr txBox="1"/>
          <p:nvPr/>
        </p:nvSpPr>
        <p:spPr>
          <a:xfrm>
            <a:off x="228600" y="1926050"/>
            <a:ext cx="2744700" cy="34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</a:t>
            </a:r>
            <a:r>
              <a:rPr baseline="-25000" lang="en">
                <a:solidFill>
                  <a:schemeClr val="dk1"/>
                </a:solidFill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gen01 vs </a:t>
            </a:r>
            <a:r>
              <a:rPr lang="en"/>
              <a:t>OB</a:t>
            </a:r>
            <a:r>
              <a:rPr baseline="-25000" lang="en">
                <a:solidFill>
                  <a:schemeClr val="dk1"/>
                </a:solidFill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</a:t>
            </a:r>
            <a:r>
              <a:rPr lang="en"/>
              <a:t>20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31"/>
          <p:cNvSpPr txBox="1"/>
          <p:nvPr/>
        </p:nvSpPr>
        <p:spPr>
          <a:xfrm>
            <a:off x="228600" y="3463100"/>
            <a:ext cx="2316300" cy="34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baseline="-25000" lang="en">
                <a:solidFill>
                  <a:schemeClr val="dk1"/>
                </a:solidFill>
              </a:rPr>
              <a:t>1-10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gen01 vs </a:t>
            </a:r>
            <a:r>
              <a:rPr lang="en"/>
              <a:t>O</a:t>
            </a:r>
            <a:r>
              <a:rPr baseline="-25000" lang="en">
                <a:solidFill>
                  <a:schemeClr val="dk1"/>
                </a:solidFill>
              </a:rPr>
              <a:t>1-10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</a:t>
            </a:r>
            <a:r>
              <a:rPr lang="en"/>
              <a:t>20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31"/>
          <p:cNvSpPr txBox="1"/>
          <p:nvPr/>
        </p:nvSpPr>
        <p:spPr>
          <a:xfrm>
            <a:off x="8135950" y="47625"/>
            <a:ext cx="952500" cy="42060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Aim 2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4" name="Google Shape;254;p32" title="cmh_adapted_OBO_OB_O_pil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484800"/>
            <a:ext cx="9144000" cy="4572014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2"/>
          <p:cNvSpPr txBox="1"/>
          <p:nvPr/>
        </p:nvSpPr>
        <p:spPr>
          <a:xfrm>
            <a:off x="228600" y="389000"/>
            <a:ext cx="2744700" cy="34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</a:t>
            </a:r>
            <a:r>
              <a:rPr baseline="-25000" lang="en">
                <a:solidFill>
                  <a:schemeClr val="dk1"/>
                </a:solidFill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gen01 vs </a:t>
            </a:r>
            <a:r>
              <a:rPr lang="en"/>
              <a:t>O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</a:t>
            </a:r>
            <a:r>
              <a:rPr baseline="-25000" lang="en">
                <a:solidFill>
                  <a:schemeClr val="dk1"/>
                </a:solidFill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</a:t>
            </a:r>
            <a:r>
              <a:rPr lang="en"/>
              <a:t>20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2"/>
          <p:cNvSpPr txBox="1"/>
          <p:nvPr/>
        </p:nvSpPr>
        <p:spPr>
          <a:xfrm>
            <a:off x="228600" y="1926050"/>
            <a:ext cx="2744700" cy="34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</a:t>
            </a:r>
            <a:r>
              <a:rPr baseline="-25000" lang="en">
                <a:solidFill>
                  <a:schemeClr val="dk1"/>
                </a:solidFill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gen01 vs </a:t>
            </a:r>
            <a:r>
              <a:rPr lang="en"/>
              <a:t>OB</a:t>
            </a:r>
            <a:r>
              <a:rPr baseline="-25000" lang="en">
                <a:solidFill>
                  <a:schemeClr val="dk1"/>
                </a:solidFill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</a:t>
            </a:r>
            <a:r>
              <a:rPr lang="en"/>
              <a:t>20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2"/>
          <p:cNvSpPr txBox="1"/>
          <p:nvPr/>
        </p:nvSpPr>
        <p:spPr>
          <a:xfrm>
            <a:off x="228600" y="3463100"/>
            <a:ext cx="2316300" cy="34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baseline="-25000" lang="en">
                <a:solidFill>
                  <a:schemeClr val="dk1"/>
                </a:solidFill>
              </a:rPr>
              <a:t>1-10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gen01 vs </a:t>
            </a:r>
            <a:r>
              <a:rPr lang="en"/>
              <a:t>O</a:t>
            </a:r>
            <a:r>
              <a:rPr baseline="-25000" lang="en">
                <a:solidFill>
                  <a:schemeClr val="dk1"/>
                </a:solidFill>
              </a:rPr>
              <a:t>1-10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</a:t>
            </a:r>
            <a:r>
              <a:rPr lang="en"/>
              <a:t>20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32"/>
          <p:cNvSpPr/>
          <p:nvPr/>
        </p:nvSpPr>
        <p:spPr>
          <a:xfrm>
            <a:off x="152075" y="272150"/>
            <a:ext cx="9220500" cy="3225600"/>
          </a:xfrm>
          <a:prstGeom prst="rect">
            <a:avLst/>
          </a:prstGeom>
          <a:solidFill>
            <a:srgbClr val="FFFFFF">
              <a:alpha val="74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8135950" y="47625"/>
            <a:ext cx="952500" cy="42060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Aim 2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60" name="Google Shape;260;p32"/>
          <p:cNvSpPr/>
          <p:nvPr/>
        </p:nvSpPr>
        <p:spPr>
          <a:xfrm>
            <a:off x="152075" y="4362300"/>
            <a:ext cx="9220500" cy="694500"/>
          </a:xfrm>
          <a:prstGeom prst="rect">
            <a:avLst/>
          </a:prstGeom>
          <a:solidFill>
            <a:srgbClr val="FFFFFF">
              <a:alpha val="74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61" name="Google Shape;261;p32"/>
          <p:cNvSpPr txBox="1"/>
          <p:nvPr/>
        </p:nvSpPr>
        <p:spPr>
          <a:xfrm>
            <a:off x="2745450" y="1532775"/>
            <a:ext cx="3653100" cy="100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1294 SNPs, 300 genes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7" name="Google Shape;267;p33" title="simplified_dotplo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821001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3"/>
          <p:cNvSpPr txBox="1"/>
          <p:nvPr>
            <p:ph idx="4294967295" type="title"/>
          </p:nvPr>
        </p:nvSpPr>
        <p:spPr>
          <a:xfrm>
            <a:off x="2385250" y="445025"/>
            <a:ext cx="644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IBM Plex Sans"/>
              <a:buNone/>
            </a:pPr>
            <a:r>
              <a:rPr lang="en">
                <a:solidFill>
                  <a:srgbClr val="000000"/>
                </a:solidFill>
              </a:rPr>
              <a:t>Gene Ontology (GO) Enrichment Analysis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33"/>
          <p:cNvSpPr txBox="1"/>
          <p:nvPr>
            <p:ph idx="4294967295" type="body"/>
          </p:nvPr>
        </p:nvSpPr>
        <p:spPr>
          <a:xfrm>
            <a:off x="3233700" y="1152475"/>
            <a:ext cx="5598600" cy="3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Are there any specific GO terms overrepresented in these 300 genes?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Biological Functions are associated with these genes?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Overall stress-resistance terms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Neuron-related terms are commonly enriched, not necessarily biologically-relevant</a:t>
            </a:r>
            <a:endParaRPr/>
          </a:p>
        </p:txBody>
      </p:sp>
      <p:pic>
        <p:nvPicPr>
          <p:cNvPr id="270" name="Google Shape;27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99697" y="4175500"/>
            <a:ext cx="798400" cy="71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/>
          <p:nvPr>
            <p:ph type="title"/>
          </p:nvPr>
        </p:nvSpPr>
        <p:spPr>
          <a:xfrm>
            <a:off x="359750" y="1142413"/>
            <a:ext cx="4509900" cy="123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 you! 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Questions?</a:t>
            </a:r>
            <a:endParaRPr sz="3000"/>
          </a:p>
        </p:txBody>
      </p:sp>
      <p:sp>
        <p:nvSpPr>
          <p:cNvPr id="276" name="Google Shape;276;p34"/>
          <p:cNvSpPr txBox="1"/>
          <p:nvPr>
            <p:ph idx="1" type="body"/>
          </p:nvPr>
        </p:nvSpPr>
        <p:spPr>
          <a:xfrm>
            <a:off x="765500" y="2954388"/>
            <a:ext cx="3698400" cy="11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225"/>
              <a:t>Giovanni A. Crestani</a:t>
            </a:r>
            <a:endParaRPr sz="1225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225" u="sng">
                <a:solidFill>
                  <a:schemeClr val="hlink"/>
                </a:solidFill>
                <a:hlinkClick r:id="rId3"/>
              </a:rPr>
              <a:t>crestang@oregonstate.edu</a:t>
            </a:r>
            <a:endParaRPr sz="1225"/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225"/>
              <a:t>gacrestani.com/</a:t>
            </a:r>
            <a:endParaRPr sz="1225"/>
          </a:p>
        </p:txBody>
      </p:sp>
      <p:sp>
        <p:nvSpPr>
          <p:cNvPr id="277" name="Google Shape;27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8" name="Google Shape;278;p34" title="hannah-flies.jpeg"/>
          <p:cNvPicPr preferRelativeResize="0"/>
          <p:nvPr/>
        </p:nvPicPr>
        <p:blipFill rotWithShape="1">
          <a:blip r:embed="rId4">
            <a:alphaModFix/>
          </a:blip>
          <a:srcRect b="19538" l="0" r="0" t="6228"/>
          <a:stretch/>
        </p:blipFill>
        <p:spPr>
          <a:xfrm>
            <a:off x="4760325" y="837737"/>
            <a:ext cx="3504027" cy="3468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2491" y="429336"/>
            <a:ext cx="6179114" cy="414705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/>
        </p:nvSpPr>
        <p:spPr>
          <a:xfrm>
            <a:off x="0" y="4828800"/>
            <a:ext cx="24318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700" strike="noStrike">
                <a:solidFill>
                  <a:srgbClr val="808080"/>
                </a:solidFill>
                <a:latin typeface="IBM Plex Sans"/>
                <a:ea typeface="IBM Plex Sans"/>
                <a:cs typeface="IBM Plex Sans"/>
                <a:sym typeface="IBM Plex Sans"/>
              </a:rPr>
              <a:t>Adapted from: Fabian, D. &amp; Flatt, T. (2011) The Evolution of Aging. Nature Education Knowledge 3(10):9</a:t>
            </a:r>
            <a:endParaRPr sz="7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Evolutionary Theory of Aging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2" name="Google Shape;82;p17"/>
          <p:cNvSpPr txBox="1"/>
          <p:nvPr/>
        </p:nvSpPr>
        <p:spPr>
          <a:xfrm>
            <a:off x="-338225" y="3197063"/>
            <a:ext cx="2428800" cy="15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Hamilton, 1966</a:t>
            </a:r>
            <a:endParaRPr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Medawar, 1958</a:t>
            </a:r>
            <a:endParaRPr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Supplementary Slides</a:t>
            </a:r>
            <a:endParaRPr/>
          </a:p>
        </p:txBody>
      </p:sp>
      <p:sp>
        <p:nvSpPr>
          <p:cNvPr id="284" name="Google Shape;28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/>
          <p:nvPr/>
        </p:nvSpPr>
        <p:spPr>
          <a:xfrm>
            <a:off x="0" y="4828800"/>
            <a:ext cx="24318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700" strike="noStrike">
                <a:solidFill>
                  <a:srgbClr val="808080"/>
                </a:solidFill>
                <a:latin typeface="IBM Plex Sans"/>
                <a:ea typeface="IBM Plex Sans"/>
                <a:cs typeface="IBM Plex Sans"/>
                <a:sym typeface="IBM Plex Sans"/>
              </a:rPr>
              <a:t>Adapted from: Fabian, D. &amp; Flatt, T. (2011) The Evolution of Aging. Nature Education Knowledge 3(10):9</a:t>
            </a:r>
            <a:endParaRPr sz="7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90" name="Google Shape;29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34841" y="2622114"/>
            <a:ext cx="3707532" cy="2488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4841" y="0"/>
            <a:ext cx="3707532" cy="2488233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6"/>
          <p:cNvSpPr txBox="1"/>
          <p:nvPr/>
        </p:nvSpPr>
        <p:spPr>
          <a:xfrm>
            <a:off x="802336" y="933577"/>
            <a:ext cx="23580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Mutation Accumulation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36"/>
          <p:cNvSpPr txBox="1"/>
          <p:nvPr/>
        </p:nvSpPr>
        <p:spPr>
          <a:xfrm>
            <a:off x="802336" y="3690226"/>
            <a:ext cx="23286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Antagonistic Pleiotropy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36"/>
          <p:cNvSpPr txBox="1"/>
          <p:nvPr/>
        </p:nvSpPr>
        <p:spPr>
          <a:xfrm>
            <a:off x="8135950" y="47625"/>
            <a:ext cx="952500" cy="420600"/>
          </a:xfrm>
          <a:prstGeom prst="rect">
            <a:avLst/>
          </a:prstGeom>
          <a:solidFill>
            <a:srgbClr val="AC2E44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Intro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7"/>
          <p:cNvSpPr/>
          <p:nvPr/>
        </p:nvSpPr>
        <p:spPr>
          <a:xfrm>
            <a:off x="69125" y="38125"/>
            <a:ext cx="4346400" cy="2516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7"/>
          <p:cNvSpPr/>
          <p:nvPr/>
        </p:nvSpPr>
        <p:spPr>
          <a:xfrm>
            <a:off x="69125" y="2588975"/>
            <a:ext cx="4346400" cy="2516400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1563" y="68213"/>
            <a:ext cx="3541519" cy="2456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125" y="2588970"/>
            <a:ext cx="4166588" cy="25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37"/>
          <p:cNvSpPr txBox="1"/>
          <p:nvPr/>
        </p:nvSpPr>
        <p:spPr>
          <a:xfrm>
            <a:off x="8135950" y="47625"/>
            <a:ext cx="952500" cy="420600"/>
          </a:xfrm>
          <a:prstGeom prst="rect">
            <a:avLst/>
          </a:prstGeom>
          <a:solidFill>
            <a:srgbClr val="AC2E44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Intro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06" name="Google Shape;306;p37"/>
          <p:cNvPicPr preferRelativeResize="0"/>
          <p:nvPr/>
        </p:nvPicPr>
        <p:blipFill rotWithShape="1">
          <a:blip r:embed="rId5">
            <a:alphaModFix/>
          </a:blip>
          <a:srcRect b="0" l="49" r="49" t="0"/>
          <a:stretch/>
        </p:blipFill>
        <p:spPr>
          <a:xfrm>
            <a:off x="4532477" y="498223"/>
            <a:ext cx="4346245" cy="4147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2" name="Google Shape;31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888" y="633413"/>
            <a:ext cx="7134226" cy="3876674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8"/>
          <p:cNvSpPr txBox="1"/>
          <p:nvPr>
            <p:ph idx="4294967295" type="body"/>
          </p:nvPr>
        </p:nvSpPr>
        <p:spPr>
          <a:xfrm>
            <a:off x="3143101" y="369951"/>
            <a:ext cx="28578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2500"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ct val="100000"/>
              <a:buFont typeface="IBM Plex Sans"/>
              <a:buNone/>
            </a:pPr>
            <a:r>
              <a:rPr lang="en" sz="2200">
                <a:solidFill>
                  <a:srgbClr val="000000"/>
                </a:solidFill>
              </a:rPr>
              <a:t>Survival Curves (gen 20)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9" name="Google Shape;31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Phenotypes</a:t>
            </a:r>
            <a:endParaRPr/>
          </a:p>
        </p:txBody>
      </p:sp>
      <p:grpSp>
        <p:nvGrpSpPr>
          <p:cNvPr id="320" name="Google Shape;320;p39"/>
          <p:cNvGrpSpPr/>
          <p:nvPr/>
        </p:nvGrpSpPr>
        <p:grpSpPr>
          <a:xfrm>
            <a:off x="357100" y="957525"/>
            <a:ext cx="4158301" cy="3228462"/>
            <a:chOff x="0" y="953962"/>
            <a:chExt cx="4158301" cy="3228462"/>
          </a:xfrm>
        </p:grpSpPr>
        <p:pic>
          <p:nvPicPr>
            <p:cNvPr id="321" name="Google Shape;321;p39"/>
            <p:cNvPicPr preferRelativeResize="0"/>
            <p:nvPr/>
          </p:nvPicPr>
          <p:blipFill rotWithShape="1">
            <a:blip r:embed="rId3">
              <a:alphaModFix/>
            </a:blip>
            <a:srcRect b="0" l="0" r="12441" t="0"/>
            <a:stretch/>
          </p:blipFill>
          <p:spPr>
            <a:xfrm>
              <a:off x="0" y="1622125"/>
              <a:ext cx="4158301" cy="2560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2" name="Google Shape;322;p39"/>
            <p:cNvSpPr txBox="1"/>
            <p:nvPr/>
          </p:nvSpPr>
          <p:spPr>
            <a:xfrm>
              <a:off x="1133700" y="953962"/>
              <a:ext cx="1890900" cy="98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0825" lIns="81625" spcFirstLastPara="1" rIns="81625" wrap="square" tIns="408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IBM Plex Sans"/>
                  <a:ea typeface="IBM Plex Sans"/>
                  <a:cs typeface="IBM Plex Sans"/>
                  <a:sym typeface="IBM Plex Sans"/>
                </a:rPr>
                <a:t>Development Time</a:t>
              </a:r>
              <a:endParaRPr sz="2200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323" name="Google Shape;323;p39"/>
          <p:cNvGrpSpPr/>
          <p:nvPr/>
        </p:nvGrpSpPr>
        <p:grpSpPr>
          <a:xfrm>
            <a:off x="4864800" y="937700"/>
            <a:ext cx="3922075" cy="3268100"/>
            <a:chOff x="4308675" y="1163200"/>
            <a:chExt cx="3922075" cy="3268100"/>
          </a:xfrm>
        </p:grpSpPr>
        <p:pic>
          <p:nvPicPr>
            <p:cNvPr id="324" name="Google Shape;324;p39"/>
            <p:cNvPicPr preferRelativeResize="0"/>
            <p:nvPr/>
          </p:nvPicPr>
          <p:blipFill rotWithShape="1">
            <a:blip r:embed="rId4">
              <a:alphaModFix/>
            </a:blip>
            <a:srcRect b="0" l="0" r="15368" t="0"/>
            <a:stretch/>
          </p:blipFill>
          <p:spPr>
            <a:xfrm>
              <a:off x="4308675" y="1871000"/>
              <a:ext cx="3922075" cy="2560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5" name="Google Shape;325;p39"/>
            <p:cNvSpPr txBox="1"/>
            <p:nvPr/>
          </p:nvSpPr>
          <p:spPr>
            <a:xfrm>
              <a:off x="5324275" y="1163200"/>
              <a:ext cx="1890900" cy="98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0825" lIns="81625" spcFirstLastPara="1" rIns="81625" wrap="square" tIns="408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IBM Plex Sans"/>
                  <a:ea typeface="IBM Plex Sans"/>
                  <a:cs typeface="IBM Plex Sans"/>
                  <a:sym typeface="IBM Plex Sans"/>
                </a:rPr>
                <a:t>Immune Defense</a:t>
              </a:r>
              <a:endParaRPr sz="2200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pic>
        <p:nvPicPr>
          <p:cNvPr id="326" name="Google Shape;326;p39"/>
          <p:cNvPicPr preferRelativeResize="0"/>
          <p:nvPr/>
        </p:nvPicPr>
        <p:blipFill rotWithShape="1">
          <a:blip r:embed="rId5">
            <a:alphaModFix/>
          </a:blip>
          <a:srcRect b="38982" l="85574" r="0" t="35753"/>
          <a:stretch/>
        </p:blipFill>
        <p:spPr>
          <a:xfrm>
            <a:off x="4083662" y="4238475"/>
            <a:ext cx="976675" cy="90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2" name="Google Shape;332;p40"/>
          <p:cNvGrpSpPr/>
          <p:nvPr/>
        </p:nvGrpSpPr>
        <p:grpSpPr>
          <a:xfrm>
            <a:off x="4959050" y="1037962"/>
            <a:ext cx="3571151" cy="3067600"/>
            <a:chOff x="4809450" y="1550150"/>
            <a:chExt cx="3571151" cy="3067600"/>
          </a:xfrm>
        </p:grpSpPr>
        <p:pic>
          <p:nvPicPr>
            <p:cNvPr id="333" name="Google Shape;333;p40"/>
            <p:cNvPicPr preferRelativeResize="0"/>
            <p:nvPr/>
          </p:nvPicPr>
          <p:blipFill rotWithShape="1">
            <a:blip r:embed="rId3">
              <a:alphaModFix/>
            </a:blip>
            <a:srcRect b="0" l="0" r="13904" t="0"/>
            <a:stretch/>
          </p:blipFill>
          <p:spPr>
            <a:xfrm>
              <a:off x="4809450" y="2057425"/>
              <a:ext cx="3571151" cy="2560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4" name="Google Shape;334;p40"/>
            <p:cNvSpPr txBox="1"/>
            <p:nvPr/>
          </p:nvSpPr>
          <p:spPr>
            <a:xfrm>
              <a:off x="5649575" y="1550150"/>
              <a:ext cx="1890900" cy="50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0825" lIns="81625" spcFirstLastPara="1" rIns="81625" wrap="square" tIns="408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IBM Plex Sans"/>
                  <a:ea typeface="IBM Plex Sans"/>
                  <a:cs typeface="IBM Plex Sans"/>
                  <a:sym typeface="IBM Plex Sans"/>
                </a:rPr>
                <a:t>Body Weight</a:t>
              </a:r>
              <a:endParaRPr sz="2200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pic>
        <p:nvPicPr>
          <p:cNvPr id="335" name="Google Shape;335;p40"/>
          <p:cNvPicPr preferRelativeResize="0"/>
          <p:nvPr/>
        </p:nvPicPr>
        <p:blipFill rotWithShape="1">
          <a:blip r:embed="rId4">
            <a:alphaModFix/>
          </a:blip>
          <a:srcRect b="38982" l="85574" r="0" t="35753"/>
          <a:stretch/>
        </p:blipFill>
        <p:spPr>
          <a:xfrm>
            <a:off x="4083662" y="4238475"/>
            <a:ext cx="976675" cy="905025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Phenotypes</a:t>
            </a:r>
            <a:endParaRPr/>
          </a:p>
        </p:txBody>
      </p:sp>
      <p:grpSp>
        <p:nvGrpSpPr>
          <p:cNvPr id="337" name="Google Shape;337;p40"/>
          <p:cNvGrpSpPr/>
          <p:nvPr/>
        </p:nvGrpSpPr>
        <p:grpSpPr>
          <a:xfrm>
            <a:off x="613800" y="1096112"/>
            <a:ext cx="4083650" cy="2951275"/>
            <a:chOff x="0" y="1017725"/>
            <a:chExt cx="4083650" cy="2951275"/>
          </a:xfrm>
        </p:grpSpPr>
        <p:pic>
          <p:nvPicPr>
            <p:cNvPr id="338" name="Google Shape;338;p40"/>
            <p:cNvPicPr preferRelativeResize="0"/>
            <p:nvPr/>
          </p:nvPicPr>
          <p:blipFill rotWithShape="1">
            <a:blip r:embed="rId5">
              <a:alphaModFix/>
            </a:blip>
            <a:srcRect b="0" l="0" r="11878" t="0"/>
            <a:stretch/>
          </p:blipFill>
          <p:spPr>
            <a:xfrm>
              <a:off x="0" y="1408675"/>
              <a:ext cx="4083650" cy="2560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9" name="Google Shape;339;p40"/>
            <p:cNvSpPr txBox="1"/>
            <p:nvPr/>
          </p:nvSpPr>
          <p:spPr>
            <a:xfrm>
              <a:off x="1096375" y="1017725"/>
              <a:ext cx="1890900" cy="98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0825" lIns="81625" spcFirstLastPara="1" rIns="81625" wrap="square" tIns="408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IBM Plex Sans"/>
                  <a:ea typeface="IBM Plex Sans"/>
                  <a:cs typeface="IBM Plex Sans"/>
                  <a:sym typeface="IBM Plex Sans"/>
                </a:rPr>
                <a:t>Fecundity</a:t>
              </a:r>
              <a:endParaRPr sz="2200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Phenotypes</a:t>
            </a:r>
            <a:endParaRPr/>
          </a:p>
        </p:txBody>
      </p:sp>
      <p:sp>
        <p:nvSpPr>
          <p:cNvPr id="345" name="Google Shape;34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46" name="Google Shape;346;p41"/>
          <p:cNvGrpSpPr/>
          <p:nvPr/>
        </p:nvGrpSpPr>
        <p:grpSpPr>
          <a:xfrm>
            <a:off x="203975" y="922700"/>
            <a:ext cx="4044575" cy="3298100"/>
            <a:chOff x="0" y="0"/>
            <a:chExt cx="4044575" cy="3298100"/>
          </a:xfrm>
        </p:grpSpPr>
        <p:pic>
          <p:nvPicPr>
            <p:cNvPr id="347" name="Google Shape;347;p41"/>
            <p:cNvPicPr preferRelativeResize="0"/>
            <p:nvPr/>
          </p:nvPicPr>
          <p:blipFill rotWithShape="1">
            <a:blip r:embed="rId3">
              <a:alphaModFix/>
            </a:blip>
            <a:srcRect b="0" l="0" r="12234" t="0"/>
            <a:stretch/>
          </p:blipFill>
          <p:spPr>
            <a:xfrm>
              <a:off x="0" y="737775"/>
              <a:ext cx="4044575" cy="2560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8" name="Google Shape;348;p41"/>
            <p:cNvSpPr txBox="1"/>
            <p:nvPr/>
          </p:nvSpPr>
          <p:spPr>
            <a:xfrm>
              <a:off x="1076837" y="0"/>
              <a:ext cx="1890900" cy="98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0825" lIns="81625" spcFirstLastPara="1" rIns="81625" wrap="square" tIns="408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IBM Plex Sans"/>
                  <a:ea typeface="IBM Plex Sans"/>
                  <a:cs typeface="IBM Plex Sans"/>
                  <a:sym typeface="IBM Plex Sans"/>
                </a:rPr>
                <a:t>Desiccation Resistance</a:t>
              </a:r>
              <a:endParaRPr sz="2200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349" name="Google Shape;349;p41"/>
          <p:cNvGrpSpPr/>
          <p:nvPr/>
        </p:nvGrpSpPr>
        <p:grpSpPr>
          <a:xfrm>
            <a:off x="4820350" y="923500"/>
            <a:ext cx="4119650" cy="3296500"/>
            <a:chOff x="3017000" y="1760325"/>
            <a:chExt cx="4119650" cy="3296500"/>
          </a:xfrm>
        </p:grpSpPr>
        <p:pic>
          <p:nvPicPr>
            <p:cNvPr id="350" name="Google Shape;350;p41"/>
            <p:cNvPicPr preferRelativeResize="0"/>
            <p:nvPr/>
          </p:nvPicPr>
          <p:blipFill rotWithShape="1">
            <a:blip r:embed="rId4">
              <a:alphaModFix/>
            </a:blip>
            <a:srcRect b="0" l="0" r="14864" t="0"/>
            <a:stretch/>
          </p:blipFill>
          <p:spPr>
            <a:xfrm>
              <a:off x="3017000" y="2496500"/>
              <a:ext cx="4119650" cy="2560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1" name="Google Shape;351;p41"/>
            <p:cNvSpPr txBox="1"/>
            <p:nvPr/>
          </p:nvSpPr>
          <p:spPr>
            <a:xfrm>
              <a:off x="4131387" y="1760325"/>
              <a:ext cx="1890900" cy="98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0825" lIns="81625" spcFirstLastPara="1" rIns="81625" wrap="square" tIns="4082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IBM Plex Sans"/>
                  <a:ea typeface="IBM Plex Sans"/>
                  <a:cs typeface="IBM Plex Sans"/>
                  <a:sym typeface="IBM Plex Sans"/>
                </a:rPr>
                <a:t>Starvation Resistance</a:t>
              </a:r>
              <a:endParaRPr sz="2200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pic>
        <p:nvPicPr>
          <p:cNvPr id="352" name="Google Shape;352;p41"/>
          <p:cNvPicPr preferRelativeResize="0"/>
          <p:nvPr/>
        </p:nvPicPr>
        <p:blipFill rotWithShape="1">
          <a:blip r:embed="rId4">
            <a:alphaModFix/>
          </a:blip>
          <a:srcRect b="38982" l="85574" r="0" t="35753"/>
          <a:stretch/>
        </p:blipFill>
        <p:spPr>
          <a:xfrm>
            <a:off x="4083662" y="4238475"/>
            <a:ext cx="976675" cy="90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2"/>
          <p:cNvSpPr txBox="1"/>
          <p:nvPr>
            <p:ph type="title"/>
          </p:nvPr>
        </p:nvSpPr>
        <p:spPr>
          <a:xfrm>
            <a:off x="707550" y="403662"/>
            <a:ext cx="77289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IBM Plex Sans"/>
              <a:buNone/>
            </a:pPr>
            <a:r>
              <a:rPr lang="en" strike="noStrike">
                <a:solidFill>
                  <a:srgbClr val="000000"/>
                </a:solidFill>
              </a:rPr>
              <a:t>Methods (Analysis)</a:t>
            </a:r>
            <a:endParaRPr strike="noStrike">
              <a:solidFill>
                <a:srgbClr val="000000"/>
              </a:solidFill>
            </a:endParaRPr>
          </a:p>
        </p:txBody>
      </p:sp>
      <p:sp>
        <p:nvSpPr>
          <p:cNvPr id="358" name="Google Shape;358;p42"/>
          <p:cNvSpPr txBox="1"/>
          <p:nvPr>
            <p:ph idx="4294967295" type="body"/>
          </p:nvPr>
        </p:nvSpPr>
        <p:spPr>
          <a:xfrm>
            <a:off x="2157750" y="1438419"/>
            <a:ext cx="48285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2200"/>
              <a:buFont typeface="IBM Plex Sans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Cochran–Mantel–Haenszel (CMH) test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9" name="Google Shape;359;p42"/>
          <p:cNvGraphicFramePr/>
          <p:nvPr/>
        </p:nvGraphicFramePr>
        <p:xfrm>
          <a:off x="1591937" y="20588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{5B4C33D9-F21B-46B9-A6E1-428330A59D01}</a:tableStyleId>
              </a:tblPr>
              <a:tblGrid>
                <a:gridCol w="1534475"/>
                <a:gridCol w="1534475"/>
                <a:gridCol w="1535100"/>
              </a:tblGrid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Minor Allele Count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Total Counts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01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36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28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0" name="Google Shape;360;p42"/>
          <p:cNvGraphicFramePr/>
          <p:nvPr/>
        </p:nvGraphicFramePr>
        <p:xfrm>
          <a:off x="2099071" y="22550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{5B4C33D9-F21B-46B9-A6E1-428330A59D01}</a:tableStyleId>
              </a:tblPr>
              <a:tblGrid>
                <a:gridCol w="1534475"/>
                <a:gridCol w="1534475"/>
                <a:gridCol w="1535100"/>
              </a:tblGrid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Minor Allele Count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Total Counts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01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36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28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1" name="Google Shape;361;p42"/>
          <p:cNvGraphicFramePr/>
          <p:nvPr/>
        </p:nvGraphicFramePr>
        <p:xfrm>
          <a:off x="1592264" y="20591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{5B4C33D9-F21B-46B9-A6E1-428330A59D01}</a:tableStyleId>
              </a:tblPr>
              <a:tblGrid>
                <a:gridCol w="1534475"/>
                <a:gridCol w="1534475"/>
                <a:gridCol w="1535100"/>
              </a:tblGrid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Minor Allele Count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Total Counts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01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36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28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2" name="Google Shape;362;p42"/>
          <p:cNvGraphicFramePr/>
          <p:nvPr/>
        </p:nvGraphicFramePr>
        <p:xfrm>
          <a:off x="2099398" y="22554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{5B4C33D9-F21B-46B9-A6E1-428330A59D01}</a:tableStyleId>
              </a:tblPr>
              <a:tblGrid>
                <a:gridCol w="1534475"/>
                <a:gridCol w="1534475"/>
                <a:gridCol w="1535100"/>
              </a:tblGrid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Minor Allele Count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Total Counts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01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36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28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3" name="Google Shape;363;p42"/>
          <p:cNvGraphicFramePr/>
          <p:nvPr/>
        </p:nvGraphicFramePr>
        <p:xfrm>
          <a:off x="2492565" y="251762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{5B4C33D9-F21B-46B9-A6E1-428330A59D01}</a:tableStyleId>
              </a:tblPr>
              <a:tblGrid>
                <a:gridCol w="1534475"/>
                <a:gridCol w="1534475"/>
                <a:gridCol w="1535100"/>
              </a:tblGrid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Minor Allele Count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Total Counts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01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36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28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4" name="Google Shape;364;p42"/>
          <p:cNvGraphicFramePr/>
          <p:nvPr/>
        </p:nvGraphicFramePr>
        <p:xfrm>
          <a:off x="2999699" y="27138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{5B4C33D9-F21B-46B9-A6E1-428330A59D01}</a:tableStyleId>
              </a:tblPr>
              <a:tblGrid>
                <a:gridCol w="1534475"/>
                <a:gridCol w="1534475"/>
                <a:gridCol w="1535100"/>
              </a:tblGrid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Minor Allele Count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Total Counts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01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36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28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5" name="Google Shape;365;p42"/>
          <p:cNvGraphicFramePr/>
          <p:nvPr/>
        </p:nvGraphicFramePr>
        <p:xfrm>
          <a:off x="3404623" y="29643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{5B4C33D9-F21B-46B9-A6E1-428330A59D01}</a:tableStyleId>
              </a:tblPr>
              <a:tblGrid>
                <a:gridCol w="1534475"/>
                <a:gridCol w="1534475"/>
                <a:gridCol w="1535100"/>
              </a:tblGrid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Minor Allele Count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Total Counts</a:t>
                      </a:r>
                      <a:endParaRPr b="0" sz="1600" strike="noStrike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983B0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01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14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39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C7DC"/>
                    </a:solidFill>
                  </a:tcPr>
                </a:tc>
              </a:tr>
              <a:tr h="314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Sample 02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" sz="1600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</a:t>
                      </a:r>
                      <a:endParaRPr b="0" sz="16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1475" marB="41475" marR="32650" marL="32650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6EF"/>
                    </a:solidFill>
                  </a:tcPr>
                </a:tc>
              </a:tr>
            </a:tbl>
          </a:graphicData>
        </a:graphic>
      </p:graphicFrame>
      <p:sp>
        <p:nvSpPr>
          <p:cNvPr id="366" name="Google Shape;366;p42"/>
          <p:cNvSpPr txBox="1"/>
          <p:nvPr>
            <p:ph idx="4294967295" type="body"/>
          </p:nvPr>
        </p:nvSpPr>
        <p:spPr>
          <a:xfrm>
            <a:off x="3834300" y="4388694"/>
            <a:ext cx="14754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2200"/>
              <a:buFont typeface="IBM Plex Sans"/>
              <a:buNone/>
            </a:pPr>
            <a:r>
              <a:rPr b="0" i="0" lang="en" u="none" cap="none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5 replicates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8" name="Google Shape;368;p42"/>
          <p:cNvSpPr txBox="1"/>
          <p:nvPr/>
        </p:nvSpPr>
        <p:spPr>
          <a:xfrm>
            <a:off x="6840550" y="47625"/>
            <a:ext cx="952500" cy="420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Aim 1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9" name="Google Shape;369;p42"/>
          <p:cNvSpPr txBox="1"/>
          <p:nvPr/>
        </p:nvSpPr>
        <p:spPr>
          <a:xfrm>
            <a:off x="7832650" y="47625"/>
            <a:ext cx="1255500" cy="420600"/>
          </a:xfrm>
          <a:prstGeom prst="rect">
            <a:avLst/>
          </a:prstGeom>
          <a:solidFill>
            <a:srgbClr val="F5572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Chapter 1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338"/>
            <a:ext cx="9144000" cy="5056826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6" name="Google Shape;376;p43"/>
          <p:cNvSpPr txBox="1"/>
          <p:nvPr/>
        </p:nvSpPr>
        <p:spPr>
          <a:xfrm>
            <a:off x="148087" y="178824"/>
            <a:ext cx="274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</a:t>
            </a:r>
            <a:r>
              <a:rPr b="0" baseline="-2500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gen01 vs </a:t>
            </a:r>
            <a:r>
              <a:rPr lang="en"/>
              <a:t>n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</a:t>
            </a:r>
            <a:r>
              <a:rPr baseline="-25000" lang="en">
                <a:solidFill>
                  <a:schemeClr val="dk1"/>
                </a:solidFill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</a:t>
            </a:r>
            <a:r>
              <a:rPr lang="en"/>
              <a:t>56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43"/>
          <p:cNvSpPr txBox="1"/>
          <p:nvPr/>
        </p:nvSpPr>
        <p:spPr>
          <a:xfrm>
            <a:off x="148087" y="1830049"/>
            <a:ext cx="274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nB</a:t>
            </a:r>
            <a:r>
              <a:rPr baseline="-25000" lang="en">
                <a:solidFill>
                  <a:schemeClr val="dk1"/>
                </a:solidFill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gen01 vs </a:t>
            </a:r>
            <a:r>
              <a:rPr lang="en"/>
              <a:t>n</a:t>
            </a:r>
            <a:r>
              <a:rPr lang="en"/>
              <a:t>B</a:t>
            </a:r>
            <a:r>
              <a:rPr baseline="-25000" lang="en">
                <a:solidFill>
                  <a:schemeClr val="dk1"/>
                </a:solidFill>
              </a:rPr>
              <a:t>1-5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</a:t>
            </a:r>
            <a:r>
              <a:rPr lang="en"/>
              <a:t>56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43"/>
          <p:cNvSpPr txBox="1"/>
          <p:nvPr/>
        </p:nvSpPr>
        <p:spPr>
          <a:xfrm>
            <a:off x="148087" y="3369474"/>
            <a:ext cx="27447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baseline="-25000" lang="en">
                <a:solidFill>
                  <a:schemeClr val="dk1"/>
                </a:solidFill>
              </a:rPr>
              <a:t>1-10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gen01 vs </a:t>
            </a:r>
            <a:r>
              <a:rPr lang="en"/>
              <a:t>B</a:t>
            </a:r>
            <a:r>
              <a:rPr baseline="-25000" lang="en">
                <a:solidFill>
                  <a:schemeClr val="dk1"/>
                </a:solidFill>
              </a:rPr>
              <a:t>1-10</a:t>
            </a:r>
            <a:r>
              <a:rPr b="0" lang="en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gen</a:t>
            </a:r>
            <a:r>
              <a:rPr lang="en"/>
              <a:t>56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43"/>
          <p:cNvSpPr txBox="1"/>
          <p:nvPr/>
        </p:nvSpPr>
        <p:spPr>
          <a:xfrm>
            <a:off x="6840550" y="47625"/>
            <a:ext cx="952500" cy="42060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Aim 2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0" name="Google Shape;380;p43"/>
          <p:cNvSpPr txBox="1"/>
          <p:nvPr/>
        </p:nvSpPr>
        <p:spPr>
          <a:xfrm>
            <a:off x="7832650" y="47625"/>
            <a:ext cx="1255500" cy="420600"/>
          </a:xfrm>
          <a:prstGeom prst="rect">
            <a:avLst/>
          </a:prstGeom>
          <a:solidFill>
            <a:srgbClr val="F5572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Chapter 1</a:t>
            </a:r>
            <a:endParaRPr b="1" sz="1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6" name="Google Shape;38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175" y="225913"/>
            <a:ext cx="8167657" cy="469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2502" y="429336"/>
            <a:ext cx="7879403" cy="414705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8"/>
          <p:cNvCxnSpPr/>
          <p:nvPr/>
        </p:nvCxnSpPr>
        <p:spPr>
          <a:xfrm>
            <a:off x="2567385" y="836061"/>
            <a:ext cx="1659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9" name="Google Shape;89;p18"/>
          <p:cNvSpPr txBox="1"/>
          <p:nvPr/>
        </p:nvSpPr>
        <p:spPr>
          <a:xfrm>
            <a:off x="0" y="4828800"/>
            <a:ext cx="24318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700" strike="noStrike">
                <a:solidFill>
                  <a:srgbClr val="808080"/>
                </a:solidFill>
                <a:latin typeface="IBM Plex Sans"/>
                <a:ea typeface="IBM Plex Sans"/>
                <a:cs typeface="IBM Plex Sans"/>
                <a:sym typeface="IBM Plex Sans"/>
              </a:rPr>
              <a:t>Adapted from: Fabian, D. &amp; Flatt, T. (2011) The Evolution of Aging. Nature Education Knowledge 3(10):9</a:t>
            </a:r>
            <a:endParaRPr sz="7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9"/>
          <p:cNvSpPr txBox="1"/>
          <p:nvPr>
            <p:ph idx="4294967295" type="body"/>
          </p:nvPr>
        </p:nvSpPr>
        <p:spPr>
          <a:xfrm>
            <a:off x="755725" y="722250"/>
            <a:ext cx="4507200" cy="40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200">
                <a:solidFill>
                  <a:srgbClr val="000000"/>
                </a:solidFill>
              </a:rPr>
              <a:t>Dr. </a:t>
            </a:r>
            <a:r>
              <a:rPr i="0" lang="en" sz="2200" u="none" cap="none" strike="noStrike">
                <a:solidFill>
                  <a:srgbClr val="000000"/>
                </a:solidFill>
              </a:rPr>
              <a:t>Michael Rose’s Methuselah Flies </a:t>
            </a:r>
            <a:endParaRPr i="0" sz="2200" u="none" cap="none" strike="noStrike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SzPts val="2900"/>
              <a:buFont typeface="Arial"/>
              <a:buNone/>
            </a:pPr>
            <a:r>
              <a:t/>
            </a:r>
            <a:endParaRPr i="0" u="none" cap="none" strike="noStrike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i="0" u="none" cap="none" strike="noStrike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i="0" u="none" cap="none" strike="noStrike">
              <a:solidFill>
                <a:srgbClr val="000000"/>
              </a:solidFill>
            </a:endParaRPr>
          </a:p>
          <a:p>
            <a:pPr indent="0" lvl="0" marL="0" marR="0" rtl="0" algn="ctr">
              <a:lnSpc>
                <a:spcPct val="95000"/>
              </a:lnSpc>
              <a:spcBef>
                <a:spcPts val="1300"/>
              </a:spcBef>
              <a:spcAft>
                <a:spcPts val="12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i="1" lang="en" u="none" cap="none" strike="noStrike">
                <a:solidFill>
                  <a:srgbClr val="000000"/>
                </a:solidFill>
              </a:rPr>
              <a:t>Drosophila melanogaster</a:t>
            </a:r>
            <a:r>
              <a:rPr i="0" lang="en" u="none" cap="none" strike="noStrike">
                <a:solidFill>
                  <a:srgbClr val="000000"/>
                </a:solidFill>
              </a:rPr>
              <a:t> populations selected for postponed fertility</a:t>
            </a:r>
            <a:endParaRPr i="0" u="none" cap="none" strike="noStrike">
              <a:solidFill>
                <a:srgbClr val="000000"/>
              </a:solidFill>
            </a:endParaRPr>
          </a:p>
        </p:txBody>
      </p:sp>
      <p:sp>
        <p:nvSpPr>
          <p:cNvPr id="97" name="Google Shape;97;p19"/>
          <p:cNvSpPr txBox="1"/>
          <p:nvPr/>
        </p:nvSpPr>
        <p:spPr>
          <a:xfrm>
            <a:off x="5736200" y="3875050"/>
            <a:ext cx="27498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Rose et al. 2002 Evolution – First results in 1984</a:t>
            </a:r>
            <a:endParaRPr sz="9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3395" y="1009661"/>
            <a:ext cx="3516833" cy="2654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91345" y="1459457"/>
            <a:ext cx="1235954" cy="1658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" y="4444695"/>
            <a:ext cx="911046" cy="698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b="0" l="49" r="49" t="0"/>
          <a:stretch/>
        </p:blipFill>
        <p:spPr>
          <a:xfrm>
            <a:off x="2398877" y="498223"/>
            <a:ext cx="4346245" cy="414705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0"/>
          <p:cNvSpPr txBox="1"/>
          <p:nvPr/>
        </p:nvSpPr>
        <p:spPr>
          <a:xfrm>
            <a:off x="6745125" y="1850550"/>
            <a:ext cx="2428800" cy="15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OBO = Old + BO</a:t>
            </a:r>
            <a:endParaRPr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   OB = Old + B</a:t>
            </a:r>
            <a:endParaRPr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nBO = new + BO</a:t>
            </a:r>
            <a:endParaRPr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   nB = new + B</a:t>
            </a:r>
            <a:endParaRPr sz="1800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400" y="1752438"/>
            <a:ext cx="2094078" cy="1713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IBM Plex Sans"/>
              <a:buNone/>
            </a:pPr>
            <a:r>
              <a:rPr lang="en">
                <a:solidFill>
                  <a:srgbClr val="000000"/>
                </a:solidFill>
              </a:rPr>
              <a:t>Phenotype</a:t>
            </a:r>
            <a:r>
              <a:rPr b="0" lang="en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Assays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66700" lvl="0" marL="3937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Age-specific survival and longevity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Immune defense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Fecundity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Development time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Starvation resistance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Desiccation resistance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120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Body weight</a:t>
            </a:r>
            <a:endParaRPr i="0" u="none" cap="none" strike="noStrike">
              <a:solidFill>
                <a:srgbClr val="000000"/>
              </a:solidFill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4178" y="4296123"/>
            <a:ext cx="946965" cy="33078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IBM Plex Sans"/>
              <a:buNone/>
            </a:pPr>
            <a:r>
              <a:rPr lang="en">
                <a:solidFill>
                  <a:srgbClr val="000000"/>
                </a:solidFill>
              </a:rPr>
              <a:t>Phenotype</a:t>
            </a:r>
            <a:r>
              <a:rPr b="0" lang="en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Assays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66700" lvl="0" marL="3937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b="1" i="0" lang="en" u="none" cap="none" strike="noStrike">
                <a:solidFill>
                  <a:srgbClr val="000000"/>
                </a:solidFill>
              </a:rPr>
              <a:t>Age-specific survival and longevity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lang="en">
                <a:solidFill>
                  <a:srgbClr val="808080"/>
                </a:solidFill>
              </a:rPr>
              <a:t>Immune defense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808080"/>
                </a:solidFill>
              </a:rPr>
              <a:t>Fecundity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808080"/>
                </a:solidFill>
              </a:rPr>
              <a:t>Development time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808080"/>
                </a:solidFill>
              </a:rPr>
              <a:t>Starvation resistance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808080"/>
                </a:solidFill>
              </a:rPr>
              <a:t>Desiccation resistance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120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808080"/>
                </a:solidFill>
              </a:rPr>
              <a:t>Body weight</a:t>
            </a:r>
            <a:endParaRPr i="0" u="none" cap="none" strike="noStrike">
              <a:solidFill>
                <a:srgbClr val="000000"/>
              </a:solidFill>
            </a:endParaRPr>
          </a:p>
        </p:txBody>
      </p:sp>
      <p:sp>
        <p:nvSpPr>
          <p:cNvPr id="123" name="Google Shape;12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4178" y="4296123"/>
            <a:ext cx="946965" cy="3307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97028" y="4812723"/>
            <a:ext cx="946965" cy="3307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 title="survival_curve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8188" y="1081500"/>
            <a:ext cx="7724774" cy="360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/>
          <p:nvPr/>
        </p:nvSpPr>
        <p:spPr>
          <a:xfrm>
            <a:off x="1653469" y="712948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BM Plex Sans"/>
                <a:ea typeface="IBM Plex Sans"/>
                <a:cs typeface="IBM Plex Sans"/>
                <a:sym typeface="IBM Plex Sans"/>
              </a:rPr>
              <a:t>BO</a:t>
            </a:r>
            <a:endParaRPr sz="22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2" name="Google Shape;132;p23"/>
          <p:cNvSpPr txBox="1"/>
          <p:nvPr/>
        </p:nvSpPr>
        <p:spPr>
          <a:xfrm>
            <a:off x="3553419" y="712948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BM Plex Sans"/>
                <a:ea typeface="IBM Plex Sans"/>
                <a:cs typeface="IBM Plex Sans"/>
                <a:sym typeface="IBM Plex Sans"/>
              </a:rPr>
              <a:t>B</a:t>
            </a:r>
            <a:endParaRPr sz="22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5487394" y="712948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BM Plex Sans"/>
                <a:ea typeface="IBM Plex Sans"/>
                <a:cs typeface="IBM Plex Sans"/>
                <a:sym typeface="IBM Plex Sans"/>
              </a:rPr>
              <a:t>BO</a:t>
            </a:r>
            <a:endParaRPr sz="22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7421369" y="712948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BM Plex Sans"/>
                <a:ea typeface="IBM Plex Sans"/>
                <a:cs typeface="IBM Plex Sans"/>
                <a:sym typeface="IBM Plex Sans"/>
              </a:rPr>
              <a:t>B</a:t>
            </a:r>
            <a:endParaRPr sz="22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52369" y="1715198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BM Plex Sans"/>
                <a:ea typeface="IBM Plex Sans"/>
                <a:cs typeface="IBM Plex Sans"/>
                <a:sym typeface="IBM Plex Sans"/>
              </a:rPr>
              <a:t>B-type</a:t>
            </a:r>
            <a:endParaRPr sz="2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52369" y="3544323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0825" lIns="81625" spcFirstLastPara="1" rIns="81625" wrap="square" tIns="40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BM Plex Sans"/>
                <a:ea typeface="IBM Plex Sans"/>
                <a:cs typeface="IBM Plex Sans"/>
                <a:sym typeface="IBM Plex Sans"/>
              </a:rPr>
              <a:t>O-type</a:t>
            </a:r>
            <a:endParaRPr sz="22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 rot="-5400000">
            <a:off x="188000" y="2552450"/>
            <a:ext cx="1747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Survival Rate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4296825" y="4685250"/>
            <a:ext cx="1747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Age (days)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9" name="Google Shape;139;p23"/>
          <p:cNvSpPr txBox="1"/>
          <p:nvPr>
            <p:ph idx="4294967295"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Age-specific survival &amp; Longevity (O-type gen. 17)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3"/>
          <p:cNvSpPr txBox="1"/>
          <p:nvPr/>
        </p:nvSpPr>
        <p:spPr>
          <a:xfrm>
            <a:off x="2624569" y="4685248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BM Plex Sans"/>
                <a:ea typeface="IBM Plex Sans"/>
                <a:cs typeface="IBM Plex Sans"/>
                <a:sym typeface="IBM Plex Sans"/>
              </a:rPr>
              <a:t>♀</a:t>
            </a:r>
            <a:endParaRPr sz="22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6434419" y="4650598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IBM Plex Sans"/>
                <a:ea typeface="IBM Plex Sans"/>
                <a:cs typeface="IBM Plex Sans"/>
                <a:sym typeface="IBM Plex Sans"/>
              </a:rPr>
              <a:t>♂</a:t>
            </a:r>
            <a:endParaRPr sz="2200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2112869" y="1353398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n</a:t>
            </a: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BO (♀)</a:t>
            </a:r>
            <a:endParaRPr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2112869" y="3179748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OBO (♀)</a:t>
            </a:r>
            <a:endParaRPr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3952694" y="1353398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n</a:t>
            </a: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B (♀)</a:t>
            </a:r>
            <a:endParaRPr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3997069" y="3179748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OB (♀)</a:t>
            </a:r>
            <a:endParaRPr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5928494" y="1412123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nBO (♂)</a:t>
            </a:r>
            <a:endParaRPr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5928494" y="3238473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OBO (♂)</a:t>
            </a:r>
            <a:endParaRPr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8" name="Google Shape;148;p23"/>
          <p:cNvSpPr txBox="1"/>
          <p:nvPr/>
        </p:nvSpPr>
        <p:spPr>
          <a:xfrm>
            <a:off x="7768319" y="1412123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nB (♂)</a:t>
            </a:r>
            <a:endParaRPr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7812694" y="3238473"/>
            <a:ext cx="13725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0825" lIns="81625" spcFirstLastPara="1" rIns="81625" wrap="square" tIns="408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"/>
                <a:ea typeface="IBM Plex Sans"/>
                <a:cs typeface="IBM Plex Sans"/>
                <a:sym typeface="IBM Plex Sans"/>
              </a:rPr>
              <a:t>OB (♂)</a:t>
            </a:r>
            <a:endParaRPr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IBM Plex Sans"/>
              <a:buNone/>
            </a:pPr>
            <a:r>
              <a:rPr lang="en">
                <a:solidFill>
                  <a:srgbClr val="000000"/>
                </a:solidFill>
              </a:rPr>
              <a:t>Phenotype</a:t>
            </a:r>
            <a:r>
              <a:rPr b="0" lang="en" strike="noStrik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Assays</a:t>
            </a:r>
            <a:endParaRPr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66700" lvl="0" marL="3937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Age-specific survival and longevity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Immune defense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Fecundity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Development time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Starvation resistance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Desiccation resistance</a:t>
            </a:r>
            <a:endParaRPr i="0" u="none" cap="none" strike="noStrike">
              <a:solidFill>
                <a:srgbClr val="000000"/>
              </a:solidFill>
            </a:endParaRPr>
          </a:p>
          <a:p>
            <a:pPr indent="-266700" lvl="0" marL="393700" marR="0" rtl="0" algn="l">
              <a:lnSpc>
                <a:spcPct val="95000"/>
              </a:lnSpc>
              <a:spcBef>
                <a:spcPts val="1300"/>
              </a:spcBef>
              <a:spcAft>
                <a:spcPts val="1200"/>
              </a:spcAft>
              <a:buClr>
                <a:srgbClr val="000000"/>
              </a:buClr>
              <a:buSzPts val="600"/>
              <a:buChar char="●"/>
            </a:pPr>
            <a:r>
              <a:rPr i="0" lang="en" u="none" cap="none" strike="noStrike">
                <a:solidFill>
                  <a:srgbClr val="000000"/>
                </a:solidFill>
              </a:rPr>
              <a:t>Body weight</a:t>
            </a:r>
            <a:endParaRPr i="0" u="none" cap="none" strike="noStrike">
              <a:solidFill>
                <a:srgbClr val="000000"/>
              </a:solidFill>
            </a:endParaRPr>
          </a:p>
        </p:txBody>
      </p:sp>
      <p:pic>
        <p:nvPicPr>
          <p:cNvPr id="156" name="Google Shape;15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4178" y="4296123"/>
            <a:ext cx="946965" cy="33078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24"/>
          <p:cNvSpPr txBox="1"/>
          <p:nvPr/>
        </p:nvSpPr>
        <p:spPr>
          <a:xfrm>
            <a:off x="4941863" y="1894500"/>
            <a:ext cx="3132300" cy="1098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O-type flies show </a:t>
            </a:r>
            <a:r>
              <a:rPr b="1" lang="en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higher</a:t>
            </a:r>
            <a:r>
              <a:rPr lang="en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levels on all the phenotypes analysed.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IBM 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